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68" r:id="rId2"/>
    <p:sldId id="263" r:id="rId3"/>
  </p:sldIdLst>
  <p:sldSz cx="7772400" cy="10058400"/>
  <p:notesSz cx="6858000" cy="9144000"/>
  <p:embeddedFontLst>
    <p:embeddedFont>
      <p:font typeface="Century Gothic" panose="020B0502020202020204" pitchFamily="34" charset="0"/>
      <p:regular r:id="rId4"/>
      <p:bold r:id="rId5"/>
      <p:italic r:id="rId6"/>
      <p:boldItalic r:id="rId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57"/>
    <a:srgbClr val="E6E6E6"/>
    <a:srgbClr val="28CBDA"/>
    <a:srgbClr val="FA990E"/>
    <a:srgbClr val="FECC47"/>
    <a:srgbClr val="5D8A2F"/>
    <a:srgbClr val="425F3F"/>
    <a:srgbClr val="A5DBE5"/>
    <a:srgbClr val="104B0B"/>
    <a:srgbClr val="9A04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2" d="100"/>
          <a:sy n="62" d="100"/>
        </p:scale>
        <p:origin x="2508" y="12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4.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8814D0-DFB3-426B-8155-3650D020C2AB}"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417177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8814D0-DFB3-426B-8155-3650D020C2AB}"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3532748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8814D0-DFB3-426B-8155-3650D020C2AB}"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2218659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8814D0-DFB3-426B-8155-3650D020C2AB}"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108225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8814D0-DFB3-426B-8155-3650D020C2AB}"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3725788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8814D0-DFB3-426B-8155-3650D020C2AB}" type="datetimeFigureOut">
              <a:rPr lang="en-US" smtClean="0"/>
              <a:t>7/31/2024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2844906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8814D0-DFB3-426B-8155-3650D020C2AB}" type="datetimeFigureOut">
              <a:rPr lang="en-US" smtClean="0"/>
              <a:t>7/31/2024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94630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8814D0-DFB3-426B-8155-3650D020C2AB}" type="datetimeFigureOut">
              <a:rPr lang="en-US" smtClean="0"/>
              <a:t>7/31/2024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3825044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8814D0-DFB3-426B-8155-3650D020C2AB}" type="datetimeFigureOut">
              <a:rPr lang="en-US" smtClean="0"/>
              <a:t>7/31/2024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66071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908814D0-DFB3-426B-8155-3650D020C2AB}" type="datetimeFigureOut">
              <a:rPr lang="en-US" smtClean="0"/>
              <a:t>7/31/2024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1603455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908814D0-DFB3-426B-8155-3650D020C2AB}" type="datetimeFigureOut">
              <a:rPr lang="en-US" smtClean="0"/>
              <a:t>7/31/2024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1C7480-C723-4369-B0D0-658DB0D2F5BC}" type="slidenum">
              <a:rPr lang="en-US" smtClean="0"/>
              <a:t>‹#›</a:t>
            </a:fld>
            <a:endParaRPr lang="en-US"/>
          </a:p>
        </p:txBody>
      </p:sp>
    </p:spTree>
    <p:extLst>
      <p:ext uri="{BB962C8B-B14F-4D97-AF65-F5344CB8AC3E}">
        <p14:creationId xmlns:p14="http://schemas.microsoft.com/office/powerpoint/2010/main" val="471724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08814D0-DFB3-426B-8155-3650D020C2AB}" type="datetimeFigureOut">
              <a:rPr lang="en-US" smtClean="0"/>
              <a:t>7/31/2024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D51C7480-C723-4369-B0D0-658DB0D2F5BC}" type="slidenum">
              <a:rPr lang="en-US" smtClean="0"/>
              <a:t>‹#›</a:t>
            </a:fld>
            <a:endParaRPr lang="en-US"/>
          </a:p>
        </p:txBody>
      </p:sp>
    </p:spTree>
    <p:extLst>
      <p:ext uri="{BB962C8B-B14F-4D97-AF65-F5344CB8AC3E}">
        <p14:creationId xmlns:p14="http://schemas.microsoft.com/office/powerpoint/2010/main" val="18438963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thrifky@richmond.k12.ga.u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7421" y="150125"/>
            <a:ext cx="7417558" cy="975815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TextBox 6"/>
          <p:cNvSpPr txBox="1"/>
          <p:nvPr/>
        </p:nvSpPr>
        <p:spPr>
          <a:xfrm>
            <a:off x="225188" y="150125"/>
            <a:ext cx="7369791" cy="2400657"/>
          </a:xfrm>
          <a:prstGeom prst="rect">
            <a:avLst/>
          </a:prstGeom>
          <a:noFill/>
        </p:spPr>
        <p:txBody>
          <a:bodyPr wrap="square" rtlCol="0">
            <a:spAutoFit/>
          </a:bodyPr>
          <a:lstStyle/>
          <a:p>
            <a:pPr algn="ctr"/>
            <a:r>
              <a:rPr lang="en-US" sz="15000" dirty="0">
                <a:latin typeface="Century Gothic" panose="020B0502020202020204" pitchFamily="34" charset="0"/>
              </a:rPr>
              <a:t>. . . . . . . </a:t>
            </a:r>
          </a:p>
        </p:txBody>
      </p:sp>
      <p:sp>
        <p:nvSpPr>
          <p:cNvPr id="6" name="TextBox 5"/>
          <p:cNvSpPr txBox="1"/>
          <p:nvPr/>
        </p:nvSpPr>
        <p:spPr>
          <a:xfrm>
            <a:off x="3422279" y="973783"/>
            <a:ext cx="5056495" cy="861774"/>
          </a:xfrm>
          <a:prstGeom prst="rect">
            <a:avLst/>
          </a:prstGeom>
          <a:noFill/>
        </p:spPr>
        <p:txBody>
          <a:bodyPr wrap="square" rtlCol="0">
            <a:spAutoFit/>
          </a:bodyPr>
          <a:lstStyle/>
          <a:p>
            <a:pPr algn="ctr"/>
            <a:r>
              <a:rPr lang="en-US" sz="5000" dirty="0">
                <a:latin typeface="Century Gothic" panose="020B0502020202020204" pitchFamily="34" charset="0"/>
                <a:ea typeface="PBCoffeeMakesMeSmile" panose="02000603000000000000" pitchFamily="2" charset="0"/>
              </a:rPr>
              <a:t>Classroom</a:t>
            </a:r>
          </a:p>
        </p:txBody>
      </p:sp>
      <p:sp>
        <p:nvSpPr>
          <p:cNvPr id="9" name="TextBox 8"/>
          <p:cNvSpPr txBox="1"/>
          <p:nvPr/>
        </p:nvSpPr>
        <p:spPr>
          <a:xfrm>
            <a:off x="68238" y="2254084"/>
            <a:ext cx="2094932" cy="477054"/>
          </a:xfrm>
          <a:prstGeom prst="rect">
            <a:avLst/>
          </a:prstGeom>
          <a:noFill/>
        </p:spPr>
        <p:txBody>
          <a:bodyPr wrap="square" rtlCol="0">
            <a:spAutoFit/>
          </a:bodyPr>
          <a:lstStyle/>
          <a:p>
            <a:pPr algn="ctr"/>
            <a:r>
              <a:rPr lang="en-US" sz="2500" b="1" dirty="0">
                <a:latin typeface="Century Gothic" panose="020B0502020202020204" pitchFamily="34" charset="0"/>
              </a:rPr>
              <a:t>About Me</a:t>
            </a:r>
          </a:p>
        </p:txBody>
      </p:sp>
      <p:sp>
        <p:nvSpPr>
          <p:cNvPr id="11" name="Rectangle 10"/>
          <p:cNvSpPr/>
          <p:nvPr/>
        </p:nvSpPr>
        <p:spPr>
          <a:xfrm>
            <a:off x="313899" y="2711255"/>
            <a:ext cx="4234217" cy="201087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r>
              <a:rPr lang="en-US" dirty="0"/>
              <a:t>I am a 21-year veteran science teacher.  I have taught in Georgia and North Carolina public and private schools.  I am working on my Master's degree in Media Science, Technology, and design at the University of West Georgia.   </a:t>
            </a:r>
          </a:p>
        </p:txBody>
      </p:sp>
      <p:sp>
        <p:nvSpPr>
          <p:cNvPr id="12" name="TextBox 11"/>
          <p:cNvSpPr txBox="1"/>
          <p:nvPr/>
        </p:nvSpPr>
        <p:spPr>
          <a:xfrm>
            <a:off x="4746008" y="2151361"/>
            <a:ext cx="2456597" cy="369332"/>
          </a:xfrm>
          <a:prstGeom prst="rect">
            <a:avLst/>
          </a:prstGeom>
          <a:noFill/>
        </p:spPr>
        <p:txBody>
          <a:bodyPr wrap="square" rtlCol="0">
            <a:spAutoFit/>
          </a:bodyPr>
          <a:lstStyle/>
          <a:p>
            <a:pPr algn="ctr"/>
            <a:r>
              <a:rPr lang="en-US" b="1" dirty="0">
                <a:latin typeface="Century Gothic" panose="020B0502020202020204" pitchFamily="34" charset="0"/>
              </a:rPr>
              <a:t>Contact Me</a:t>
            </a:r>
          </a:p>
        </p:txBody>
      </p:sp>
      <p:sp>
        <p:nvSpPr>
          <p:cNvPr id="13" name="Rectangle 12"/>
          <p:cNvSpPr/>
          <p:nvPr/>
        </p:nvSpPr>
        <p:spPr>
          <a:xfrm>
            <a:off x="323928" y="5232568"/>
            <a:ext cx="7144602" cy="163141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r>
              <a:rPr lang="en-US" sz="1600" b="0" i="0" dirty="0">
                <a:solidFill>
                  <a:srgbClr val="1C1C1C"/>
                </a:solidFill>
                <a:effectLst/>
                <a:latin typeface="Inter"/>
              </a:rPr>
              <a:t>The Seventh Grade Georgia Standards of Excellence for Science aims to prepare students for the transition to high school biology standards. The curriculum covers diverse life science concepts, including living organisms, cell structure, heredity, ecosystems, and evolution. Students will learn to record, analyze, and interpret data, understand biological diversity, use models to represent biological systems, and engage in scientific investigations to gain practical insights</a:t>
            </a:r>
            <a:r>
              <a:rPr lang="en-US" sz="1400" b="0" i="0" dirty="0">
                <a:solidFill>
                  <a:srgbClr val="1C1C1C"/>
                </a:solidFill>
                <a:effectLst/>
                <a:latin typeface="Inter"/>
              </a:rPr>
              <a:t>.</a:t>
            </a:r>
            <a:endParaRPr lang="en-US" sz="1400" dirty="0"/>
          </a:p>
        </p:txBody>
      </p:sp>
      <p:sp>
        <p:nvSpPr>
          <p:cNvPr id="15" name="Oval 14"/>
          <p:cNvSpPr/>
          <p:nvPr/>
        </p:nvSpPr>
        <p:spPr>
          <a:xfrm>
            <a:off x="348018" y="7632030"/>
            <a:ext cx="2326943" cy="2180358"/>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marL="285750" indent="-285750" algn="ctr">
              <a:buFont typeface="Arial" panose="020B0604020202020204" pitchFamily="34" charset="0"/>
              <a:buChar char="•"/>
            </a:pPr>
            <a:r>
              <a:rPr lang="en-US" dirty="0"/>
              <a:t>Pencils</a:t>
            </a:r>
          </a:p>
          <a:p>
            <a:pPr marL="285750" indent="-285750" algn="ctr">
              <a:buFont typeface="Arial" panose="020B0604020202020204" pitchFamily="34" charset="0"/>
              <a:buChar char="•"/>
            </a:pPr>
            <a:r>
              <a:rPr lang="en-US" dirty="0"/>
              <a:t>Color Pencils</a:t>
            </a:r>
          </a:p>
          <a:p>
            <a:pPr marL="285750" indent="-285750" algn="ctr">
              <a:buFont typeface="Arial" panose="020B0604020202020204" pitchFamily="34" charset="0"/>
              <a:buChar char="•"/>
            </a:pPr>
            <a:r>
              <a:rPr lang="en-US" dirty="0"/>
              <a:t>Glue Stick</a:t>
            </a:r>
          </a:p>
          <a:p>
            <a:pPr marL="285750" indent="-285750" algn="ctr">
              <a:buFont typeface="Arial" panose="020B0604020202020204" pitchFamily="34" charset="0"/>
              <a:buChar char="•"/>
            </a:pPr>
            <a:r>
              <a:rPr lang="en-US" dirty="0"/>
              <a:t>Folder</a:t>
            </a:r>
          </a:p>
          <a:p>
            <a:pPr marL="285750" indent="-285750" algn="ctr">
              <a:buFont typeface="Arial" panose="020B0604020202020204" pitchFamily="34" charset="0"/>
              <a:buChar char="•"/>
            </a:pPr>
            <a:r>
              <a:rPr lang="en-US" sz="1700" dirty="0"/>
              <a:t>Composition book </a:t>
            </a:r>
          </a:p>
        </p:txBody>
      </p:sp>
      <p:sp>
        <p:nvSpPr>
          <p:cNvPr id="18" name="Oval 17"/>
          <p:cNvSpPr/>
          <p:nvPr/>
        </p:nvSpPr>
        <p:spPr>
          <a:xfrm>
            <a:off x="2760259" y="7610347"/>
            <a:ext cx="2326943" cy="2180358"/>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dirty="0"/>
              <a:t>Please see</a:t>
            </a:r>
          </a:p>
          <a:p>
            <a:pPr algn="ctr"/>
            <a:r>
              <a:rPr lang="en-US" dirty="0"/>
              <a:t>Mr. Thrift’s School website</a:t>
            </a:r>
          </a:p>
        </p:txBody>
      </p:sp>
      <p:sp>
        <p:nvSpPr>
          <p:cNvPr id="19" name="Oval 18"/>
          <p:cNvSpPr/>
          <p:nvPr/>
        </p:nvSpPr>
        <p:spPr>
          <a:xfrm>
            <a:off x="5172501" y="7610347"/>
            <a:ext cx="2326943" cy="2180358"/>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dirty="0"/>
              <a:t>We will be using Canvas for most school assignments. </a:t>
            </a:r>
          </a:p>
        </p:txBody>
      </p:sp>
      <p:sp>
        <p:nvSpPr>
          <p:cNvPr id="20" name="TextBox 19"/>
          <p:cNvSpPr txBox="1"/>
          <p:nvPr/>
        </p:nvSpPr>
        <p:spPr>
          <a:xfrm>
            <a:off x="283190" y="6913998"/>
            <a:ext cx="2456597" cy="646331"/>
          </a:xfrm>
          <a:prstGeom prst="rect">
            <a:avLst/>
          </a:prstGeom>
          <a:noFill/>
        </p:spPr>
        <p:txBody>
          <a:bodyPr wrap="square" rtlCol="0">
            <a:spAutoFit/>
          </a:bodyPr>
          <a:lstStyle/>
          <a:p>
            <a:pPr algn="ctr"/>
            <a:r>
              <a:rPr lang="en-US" b="1" dirty="0">
                <a:latin typeface="Century Gothic" panose="020B0502020202020204" pitchFamily="34" charset="0"/>
              </a:rPr>
              <a:t>Daily Supplies Needed</a:t>
            </a:r>
          </a:p>
        </p:txBody>
      </p:sp>
      <p:sp>
        <p:nvSpPr>
          <p:cNvPr id="21" name="TextBox 20"/>
          <p:cNvSpPr txBox="1"/>
          <p:nvPr/>
        </p:nvSpPr>
        <p:spPr>
          <a:xfrm>
            <a:off x="2657901" y="6889812"/>
            <a:ext cx="2456597" cy="646331"/>
          </a:xfrm>
          <a:prstGeom prst="rect">
            <a:avLst/>
          </a:prstGeom>
          <a:noFill/>
        </p:spPr>
        <p:txBody>
          <a:bodyPr wrap="square" rtlCol="0">
            <a:spAutoFit/>
          </a:bodyPr>
          <a:lstStyle/>
          <a:p>
            <a:pPr algn="ctr"/>
            <a:r>
              <a:rPr lang="en-US" b="1" dirty="0">
                <a:latin typeface="Century Gothic" panose="020B0502020202020204" pitchFamily="34" charset="0"/>
              </a:rPr>
              <a:t>Behavior</a:t>
            </a:r>
          </a:p>
          <a:p>
            <a:pPr algn="ctr"/>
            <a:r>
              <a:rPr lang="en-US" b="1" dirty="0">
                <a:latin typeface="Century Gothic" panose="020B0502020202020204" pitchFamily="34" charset="0"/>
              </a:rPr>
              <a:t>Expectations</a:t>
            </a:r>
          </a:p>
        </p:txBody>
      </p:sp>
      <p:sp>
        <p:nvSpPr>
          <p:cNvPr id="22" name="TextBox 21"/>
          <p:cNvSpPr txBox="1"/>
          <p:nvPr/>
        </p:nvSpPr>
        <p:spPr>
          <a:xfrm>
            <a:off x="5107673" y="6901905"/>
            <a:ext cx="2456597" cy="646331"/>
          </a:xfrm>
          <a:prstGeom prst="rect">
            <a:avLst/>
          </a:prstGeom>
          <a:noFill/>
        </p:spPr>
        <p:txBody>
          <a:bodyPr wrap="square" rtlCol="0">
            <a:spAutoFit/>
          </a:bodyPr>
          <a:lstStyle/>
          <a:p>
            <a:pPr algn="ctr"/>
            <a:r>
              <a:rPr lang="en-US" b="1" dirty="0">
                <a:latin typeface="Century Gothic" panose="020B0502020202020204" pitchFamily="34" charset="0"/>
              </a:rPr>
              <a:t>Technology</a:t>
            </a:r>
          </a:p>
          <a:p>
            <a:pPr algn="ctr"/>
            <a:r>
              <a:rPr lang="en-US" b="1" dirty="0">
                <a:latin typeface="Century Gothic" panose="020B0502020202020204" pitchFamily="34" charset="0"/>
              </a:rPr>
              <a:t>In Our Classroom</a:t>
            </a:r>
          </a:p>
        </p:txBody>
      </p:sp>
      <p:sp>
        <p:nvSpPr>
          <p:cNvPr id="2" name="Rounded Rectangle 1"/>
          <p:cNvSpPr/>
          <p:nvPr/>
        </p:nvSpPr>
        <p:spPr>
          <a:xfrm>
            <a:off x="4657300" y="2520693"/>
            <a:ext cx="2811230" cy="2551402"/>
          </a:xfrm>
          <a:prstGeom prst="roundRect">
            <a:avLst/>
          </a:prstGeom>
          <a:ln w="28575"/>
        </p:spPr>
        <p:style>
          <a:lnRef idx="2">
            <a:schemeClr val="dk1"/>
          </a:lnRef>
          <a:fillRef idx="1">
            <a:schemeClr val="lt1"/>
          </a:fillRef>
          <a:effectRef idx="0">
            <a:schemeClr val="dk1"/>
          </a:effectRef>
          <a:fontRef idx="minor">
            <a:schemeClr val="dk1"/>
          </a:fontRef>
        </p:style>
        <p:txBody>
          <a:bodyPr rtlCol="0" anchor="ctr"/>
          <a:lstStyle/>
          <a:p>
            <a:r>
              <a:rPr lang="en-US" dirty="0"/>
              <a:t>The fastest line of communication between home and school will be done through Class Dojo or Email:</a:t>
            </a:r>
          </a:p>
          <a:p>
            <a:r>
              <a:rPr lang="en-US" sz="1600" dirty="0">
                <a:hlinkClick r:id="rId2"/>
              </a:rPr>
              <a:t>thrifky@richmond.k12.ga.us</a:t>
            </a:r>
            <a:r>
              <a:rPr lang="en-US" sz="1600" dirty="0"/>
              <a:t> </a:t>
            </a:r>
          </a:p>
        </p:txBody>
      </p:sp>
      <p:sp>
        <p:nvSpPr>
          <p:cNvPr id="23" name="TextBox 22"/>
          <p:cNvSpPr txBox="1"/>
          <p:nvPr/>
        </p:nvSpPr>
        <p:spPr>
          <a:xfrm>
            <a:off x="122830" y="4755514"/>
            <a:ext cx="4677770" cy="477054"/>
          </a:xfrm>
          <a:prstGeom prst="rect">
            <a:avLst/>
          </a:prstGeom>
          <a:noFill/>
        </p:spPr>
        <p:txBody>
          <a:bodyPr wrap="square" rtlCol="0">
            <a:spAutoFit/>
          </a:bodyPr>
          <a:lstStyle/>
          <a:p>
            <a:pPr algn="ctr"/>
            <a:r>
              <a:rPr lang="en-US" sz="2500" b="1" dirty="0">
                <a:latin typeface="Century Gothic" panose="020B0502020202020204" pitchFamily="34" charset="0"/>
              </a:rPr>
              <a:t>Welcome to 7th Science</a:t>
            </a:r>
          </a:p>
        </p:txBody>
      </p:sp>
      <p:sp>
        <p:nvSpPr>
          <p:cNvPr id="3" name="TextBox 2"/>
          <p:cNvSpPr txBox="1"/>
          <p:nvPr/>
        </p:nvSpPr>
        <p:spPr>
          <a:xfrm>
            <a:off x="646459" y="1030912"/>
            <a:ext cx="4022884" cy="784830"/>
          </a:xfrm>
          <a:prstGeom prst="rect">
            <a:avLst/>
          </a:prstGeom>
          <a:noFill/>
        </p:spPr>
        <p:txBody>
          <a:bodyPr wrap="square" rtlCol="0">
            <a:spAutoFit/>
          </a:bodyPr>
          <a:lstStyle/>
          <a:p>
            <a:pPr algn="ctr"/>
            <a:r>
              <a:rPr lang="en-US" sz="4500" b="1" dirty="0">
                <a:latin typeface="Century Gothic" panose="020B0502020202020204" pitchFamily="34" charset="0"/>
              </a:rPr>
              <a:t>Mr. Thrift’s </a:t>
            </a:r>
          </a:p>
        </p:txBody>
      </p:sp>
      <p:sp>
        <p:nvSpPr>
          <p:cNvPr id="27" name="TextBox 26"/>
          <p:cNvSpPr txBox="1"/>
          <p:nvPr/>
        </p:nvSpPr>
        <p:spPr>
          <a:xfrm>
            <a:off x="-835927" y="75921"/>
            <a:ext cx="7192371" cy="1015663"/>
          </a:xfrm>
          <a:prstGeom prst="rect">
            <a:avLst/>
          </a:prstGeom>
          <a:noFill/>
        </p:spPr>
        <p:txBody>
          <a:bodyPr wrap="square" rtlCol="0">
            <a:spAutoFit/>
          </a:bodyPr>
          <a:lstStyle/>
          <a:p>
            <a:pPr algn="ctr"/>
            <a:r>
              <a:rPr lang="en-US" sz="6000" b="1" dirty="0">
                <a:solidFill>
                  <a:srgbClr val="E7261F"/>
                </a:solidFill>
                <a:latin typeface="Century Gothic" panose="020B0502020202020204" pitchFamily="34" charset="0"/>
                <a:ea typeface="PBBlondeRoastBold" panose="02000803000000000000" pitchFamily="2" charset="0"/>
              </a:rPr>
              <a:t>W</a:t>
            </a:r>
            <a:r>
              <a:rPr lang="en-US" sz="6000" b="1" dirty="0">
                <a:solidFill>
                  <a:srgbClr val="EB7633"/>
                </a:solidFill>
                <a:latin typeface="Century Gothic" panose="020B0502020202020204" pitchFamily="34" charset="0"/>
                <a:ea typeface="PBBlondeRoastBold" panose="02000803000000000000" pitchFamily="2" charset="0"/>
              </a:rPr>
              <a:t>E</a:t>
            </a:r>
            <a:r>
              <a:rPr lang="en-US" sz="6000" b="1" dirty="0">
                <a:solidFill>
                  <a:srgbClr val="F7D037"/>
                </a:solidFill>
                <a:latin typeface="Century Gothic" panose="020B0502020202020204" pitchFamily="34" charset="0"/>
                <a:ea typeface="PBBlondeRoastBold" panose="02000803000000000000" pitchFamily="2" charset="0"/>
              </a:rPr>
              <a:t>L</a:t>
            </a:r>
            <a:r>
              <a:rPr lang="en-US" sz="6000" b="1" dirty="0">
                <a:solidFill>
                  <a:srgbClr val="A3E047"/>
                </a:solidFill>
                <a:latin typeface="Century Gothic" panose="020B0502020202020204" pitchFamily="34" charset="0"/>
                <a:ea typeface="PBBlondeRoastBold" panose="02000803000000000000" pitchFamily="2" charset="0"/>
              </a:rPr>
              <a:t>C</a:t>
            </a:r>
            <a:r>
              <a:rPr lang="en-US" sz="6000" b="1" dirty="0">
                <a:solidFill>
                  <a:srgbClr val="49DA99"/>
                </a:solidFill>
                <a:latin typeface="Century Gothic" panose="020B0502020202020204" pitchFamily="34" charset="0"/>
                <a:ea typeface="PBBlondeRoastBold" panose="02000803000000000000" pitchFamily="2" charset="0"/>
              </a:rPr>
              <a:t>O</a:t>
            </a:r>
            <a:r>
              <a:rPr lang="en-US" sz="6000" b="1" dirty="0">
                <a:solidFill>
                  <a:srgbClr val="34BCE6"/>
                </a:solidFill>
                <a:latin typeface="Century Gothic" panose="020B0502020202020204" pitchFamily="34" charset="0"/>
                <a:ea typeface="PBBlondeRoastBold" panose="02000803000000000000" pitchFamily="2" charset="0"/>
              </a:rPr>
              <a:t>M</a:t>
            </a:r>
            <a:r>
              <a:rPr lang="en-US" sz="6000" b="1" dirty="0">
                <a:solidFill>
                  <a:srgbClr val="4355DB"/>
                </a:solidFill>
                <a:latin typeface="Century Gothic" panose="020B0502020202020204" pitchFamily="34" charset="0"/>
                <a:ea typeface="PBBlondeRoastBold" panose="02000803000000000000" pitchFamily="2" charset="0"/>
              </a:rPr>
              <a:t>E</a:t>
            </a:r>
            <a:r>
              <a:rPr lang="en-US" sz="6000" b="1" dirty="0">
                <a:latin typeface="Century Gothic" panose="020B0502020202020204" pitchFamily="34" charset="0"/>
                <a:ea typeface="PBBlondeRoastBold" panose="02000803000000000000" pitchFamily="2" charset="0"/>
              </a:rPr>
              <a:t> </a:t>
            </a:r>
            <a:r>
              <a:rPr lang="en-US" sz="6000" b="1" dirty="0">
                <a:solidFill>
                  <a:srgbClr val="D33BE8"/>
                </a:solidFill>
                <a:latin typeface="Century Gothic" panose="020B0502020202020204" pitchFamily="34" charset="0"/>
                <a:ea typeface="PBBlondeRoastBold" panose="02000803000000000000" pitchFamily="2" charset="0"/>
              </a:rPr>
              <a:t>T</a:t>
            </a:r>
            <a:r>
              <a:rPr lang="en-US" sz="6000" b="1" dirty="0">
                <a:solidFill>
                  <a:srgbClr val="9A0473"/>
                </a:solidFill>
                <a:latin typeface="Century Gothic" panose="020B0502020202020204" pitchFamily="34" charset="0"/>
                <a:ea typeface="PBBlondeRoastBold" panose="02000803000000000000" pitchFamily="2" charset="0"/>
              </a:rPr>
              <a:t>O</a:t>
            </a:r>
            <a:r>
              <a:rPr lang="en-US" sz="6000" b="1" dirty="0">
                <a:latin typeface="Century Gothic" panose="020B0502020202020204" pitchFamily="34" charset="0"/>
                <a:ea typeface="PBBlondeRoastBold" panose="02000803000000000000" pitchFamily="2" charset="0"/>
              </a:rPr>
              <a:t> </a:t>
            </a:r>
          </a:p>
        </p:txBody>
      </p:sp>
      <p:sp>
        <p:nvSpPr>
          <p:cNvPr id="24" name="TextBox 23"/>
          <p:cNvSpPr txBox="1"/>
          <p:nvPr/>
        </p:nvSpPr>
        <p:spPr>
          <a:xfrm>
            <a:off x="2551924" y="9874030"/>
            <a:ext cx="2688609" cy="215444"/>
          </a:xfrm>
          <a:prstGeom prst="rect">
            <a:avLst/>
          </a:prstGeom>
          <a:noFill/>
        </p:spPr>
        <p:txBody>
          <a:bodyPr wrap="square" rtlCol="0">
            <a:spAutoFit/>
          </a:bodyPr>
          <a:lstStyle/>
          <a:p>
            <a:pPr algn="ctr"/>
            <a:r>
              <a:rPr lang="en-US" sz="800" dirty="0">
                <a:latin typeface="Century Gothic" panose="020B0502020202020204" pitchFamily="34" charset="0"/>
                <a:ea typeface="AGCanYouNot" panose="02000603000000000000" pitchFamily="2" charset="0"/>
              </a:rPr>
              <a:t> </a:t>
            </a:r>
            <a:r>
              <a:rPr lang="en-US" sz="800" dirty="0">
                <a:latin typeface="Century Gothic" panose="020B0502020202020204" pitchFamily="34" charset="0"/>
                <a:ea typeface="AGCanYouNot" panose="02000603000000000000" pitchFamily="2" charset="0"/>
                <a:cs typeface="Times New Roman" panose="02020603050405020304" pitchFamily="18" charset="0"/>
              </a:rPr>
              <a:t>© </a:t>
            </a:r>
            <a:r>
              <a:rPr lang="en-US" sz="800" dirty="0">
                <a:latin typeface="Century Gothic" panose="020B0502020202020204" pitchFamily="34" charset="0"/>
                <a:ea typeface="AGCanYouNot" panose="02000603000000000000" pitchFamily="2" charset="0"/>
              </a:rPr>
              <a:t>Kristin Micklewright 2019</a:t>
            </a:r>
          </a:p>
        </p:txBody>
      </p:sp>
    </p:spTree>
    <p:extLst>
      <p:ext uri="{BB962C8B-B14F-4D97-AF65-F5344CB8AC3E}">
        <p14:creationId xmlns:p14="http://schemas.microsoft.com/office/powerpoint/2010/main" val="2026153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421" y="150125"/>
            <a:ext cx="7417558" cy="975815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 name="TextBox 2"/>
          <p:cNvSpPr txBox="1"/>
          <p:nvPr/>
        </p:nvSpPr>
        <p:spPr>
          <a:xfrm>
            <a:off x="-1334069" y="170844"/>
            <a:ext cx="5554640" cy="477054"/>
          </a:xfrm>
          <a:prstGeom prst="rect">
            <a:avLst/>
          </a:prstGeom>
          <a:noFill/>
        </p:spPr>
        <p:txBody>
          <a:bodyPr wrap="square" rtlCol="0">
            <a:spAutoFit/>
          </a:bodyPr>
          <a:lstStyle/>
          <a:p>
            <a:pPr algn="ctr"/>
            <a:r>
              <a:rPr lang="en-US" sz="2500" b="1" dirty="0">
                <a:latin typeface="Century Gothic" panose="020B0502020202020204" pitchFamily="34" charset="0"/>
              </a:rPr>
              <a:t>Grading Policy</a:t>
            </a:r>
          </a:p>
        </p:txBody>
      </p:sp>
      <p:sp>
        <p:nvSpPr>
          <p:cNvPr id="4" name="Rectangle 3"/>
          <p:cNvSpPr/>
          <p:nvPr/>
        </p:nvSpPr>
        <p:spPr>
          <a:xfrm>
            <a:off x="313899" y="668617"/>
            <a:ext cx="7144602" cy="167113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r>
              <a:rPr lang="en-US" b="1" dirty="0"/>
              <a:t>Minor Grades (60%)</a:t>
            </a:r>
            <a:r>
              <a:rPr lang="en-US" dirty="0"/>
              <a:t>- Minor grades will be such grades as Homework (usually started in class), Classwork, and Labs (Unless otherwise stated)</a:t>
            </a:r>
          </a:p>
          <a:p>
            <a:r>
              <a:rPr lang="en-US" b="1" dirty="0"/>
              <a:t>Major Grades (40%)</a:t>
            </a:r>
          </a:p>
          <a:p>
            <a:r>
              <a:rPr lang="en-US" b="1" dirty="0"/>
              <a:t>100-90=A     89-80=B     79-75=C    74-70=D     70 and below=F</a:t>
            </a:r>
          </a:p>
          <a:p>
            <a:r>
              <a:rPr lang="en-US" b="1" dirty="0"/>
              <a:t>Please note, for any grade with a 60, please read the notes in the grade book.</a:t>
            </a:r>
          </a:p>
        </p:txBody>
      </p:sp>
      <p:sp>
        <p:nvSpPr>
          <p:cNvPr id="5" name="TextBox 4"/>
          <p:cNvSpPr txBox="1"/>
          <p:nvPr/>
        </p:nvSpPr>
        <p:spPr>
          <a:xfrm>
            <a:off x="-720955" y="2429416"/>
            <a:ext cx="5554640" cy="477054"/>
          </a:xfrm>
          <a:prstGeom prst="rect">
            <a:avLst/>
          </a:prstGeom>
          <a:noFill/>
        </p:spPr>
        <p:txBody>
          <a:bodyPr wrap="square" rtlCol="0">
            <a:spAutoFit/>
          </a:bodyPr>
          <a:lstStyle/>
          <a:p>
            <a:pPr algn="ctr"/>
            <a:r>
              <a:rPr lang="en-US" sz="2500" b="1" dirty="0">
                <a:latin typeface="Century Gothic" panose="020B0502020202020204" pitchFamily="34" charset="0"/>
              </a:rPr>
              <a:t>Absence/Makeup Work</a:t>
            </a:r>
          </a:p>
        </p:txBody>
      </p:sp>
      <p:sp>
        <p:nvSpPr>
          <p:cNvPr id="6" name="Rectangle 5"/>
          <p:cNvSpPr/>
          <p:nvPr/>
        </p:nvSpPr>
        <p:spPr>
          <a:xfrm>
            <a:off x="313899" y="2858240"/>
            <a:ext cx="7144602" cy="1585942"/>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r>
              <a:rPr lang="en-US" dirty="0"/>
              <a:t>Students will be given opportunities to make up for missing assignments as the year progresses.  Students out for the day will have three days to catch up on any missed work in class.  I also allow my students two make-up days. I plan into the class a make-up day every three weeks for the first semester and longer for the second to get them ready for high school.  </a:t>
            </a:r>
          </a:p>
          <a:p>
            <a:endParaRPr lang="en-US" dirty="0"/>
          </a:p>
        </p:txBody>
      </p:sp>
      <p:cxnSp>
        <p:nvCxnSpPr>
          <p:cNvPr id="9" name="Straight Connector 8"/>
          <p:cNvCxnSpPr/>
          <p:nvPr/>
        </p:nvCxnSpPr>
        <p:spPr>
          <a:xfrm>
            <a:off x="209472" y="6885295"/>
            <a:ext cx="7417558" cy="0"/>
          </a:xfrm>
          <a:prstGeom prst="line">
            <a:avLst/>
          </a:prstGeom>
          <a:ln w="28575">
            <a:prstDash val="sysDash"/>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244313" y="6893878"/>
            <a:ext cx="7260609" cy="830997"/>
          </a:xfrm>
          <a:prstGeom prst="rect">
            <a:avLst/>
          </a:prstGeom>
          <a:noFill/>
        </p:spPr>
        <p:txBody>
          <a:bodyPr wrap="square" rtlCol="0">
            <a:spAutoFit/>
          </a:bodyPr>
          <a:lstStyle/>
          <a:p>
            <a:pPr algn="ctr"/>
            <a:r>
              <a:rPr lang="en-US" sz="1200" b="1" dirty="0">
                <a:latin typeface="Century Gothic" panose="020B0502020202020204" pitchFamily="34" charset="0"/>
              </a:rPr>
              <a:t>CUT, SIGN, &amp; RETURN</a:t>
            </a:r>
            <a:br>
              <a:rPr lang="en-US" sz="1200" b="1" dirty="0">
                <a:latin typeface="Century Gothic" panose="020B0502020202020204" pitchFamily="34" charset="0"/>
              </a:rPr>
            </a:br>
            <a:endParaRPr lang="en-US" sz="1200" b="1" dirty="0">
              <a:latin typeface="Century Gothic" panose="020B0502020202020204" pitchFamily="34" charset="0"/>
            </a:endParaRPr>
          </a:p>
          <a:p>
            <a:r>
              <a:rPr lang="en-US" sz="1200" dirty="0">
                <a:latin typeface="Century Gothic" panose="020B0502020202020204" pitchFamily="34" charset="0"/>
              </a:rPr>
              <a:t>Please sign below to indicate that you have read and reviewed the class expectations and overview in this syllabus.</a:t>
            </a:r>
          </a:p>
        </p:txBody>
      </p:sp>
      <p:grpSp>
        <p:nvGrpSpPr>
          <p:cNvPr id="18" name="Group 17"/>
          <p:cNvGrpSpPr/>
          <p:nvPr/>
        </p:nvGrpSpPr>
        <p:grpSpPr>
          <a:xfrm>
            <a:off x="244313" y="8144333"/>
            <a:ext cx="7144602" cy="289194"/>
            <a:chOff x="313899" y="8285018"/>
            <a:chExt cx="7144602" cy="289194"/>
          </a:xfrm>
        </p:grpSpPr>
        <p:cxnSp>
          <p:nvCxnSpPr>
            <p:cNvPr id="14" name="Straight Connector 13"/>
            <p:cNvCxnSpPr/>
            <p:nvPr/>
          </p:nvCxnSpPr>
          <p:spPr>
            <a:xfrm>
              <a:off x="313899" y="8285018"/>
              <a:ext cx="3482246"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3976255" y="8294943"/>
              <a:ext cx="3482246" cy="0"/>
            </a:xfrm>
            <a:prstGeom prst="line">
              <a:avLst/>
            </a:prstGeom>
            <a:ln w="19050"/>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313899" y="8296515"/>
              <a:ext cx="3482246" cy="276999"/>
            </a:xfrm>
            <a:prstGeom prst="rect">
              <a:avLst/>
            </a:prstGeom>
            <a:noFill/>
          </p:spPr>
          <p:txBody>
            <a:bodyPr wrap="square" rtlCol="0">
              <a:spAutoFit/>
            </a:bodyPr>
            <a:lstStyle/>
            <a:p>
              <a:pPr algn="ctr"/>
              <a:r>
                <a:rPr lang="en-US" sz="1200" dirty="0">
                  <a:latin typeface="Century Gothic" panose="020B0502020202020204" pitchFamily="34" charset="0"/>
                </a:rPr>
                <a:t>Student Signature</a:t>
              </a:r>
            </a:p>
          </p:txBody>
        </p:sp>
        <p:sp>
          <p:nvSpPr>
            <p:cNvPr id="17" name="TextBox 16"/>
            <p:cNvSpPr txBox="1"/>
            <p:nvPr/>
          </p:nvSpPr>
          <p:spPr>
            <a:xfrm>
              <a:off x="3932623" y="8297213"/>
              <a:ext cx="3482246" cy="276999"/>
            </a:xfrm>
            <a:prstGeom prst="rect">
              <a:avLst/>
            </a:prstGeom>
            <a:noFill/>
          </p:spPr>
          <p:txBody>
            <a:bodyPr wrap="square" rtlCol="0">
              <a:spAutoFit/>
            </a:bodyPr>
            <a:lstStyle/>
            <a:p>
              <a:pPr algn="ctr"/>
              <a:r>
                <a:rPr lang="en-US" sz="1200" dirty="0">
                  <a:latin typeface="Century Gothic" panose="020B0502020202020204" pitchFamily="34" charset="0"/>
                </a:rPr>
                <a:t>Parent Signature</a:t>
              </a:r>
            </a:p>
          </p:txBody>
        </p:sp>
      </p:grpSp>
      <p:sp>
        <p:nvSpPr>
          <p:cNvPr id="21" name="TextBox 20"/>
          <p:cNvSpPr txBox="1"/>
          <p:nvPr/>
        </p:nvSpPr>
        <p:spPr>
          <a:xfrm>
            <a:off x="250104" y="8495794"/>
            <a:ext cx="7249028" cy="276999"/>
          </a:xfrm>
          <a:prstGeom prst="rect">
            <a:avLst/>
          </a:prstGeom>
          <a:noFill/>
        </p:spPr>
        <p:txBody>
          <a:bodyPr wrap="square" rtlCol="0">
            <a:spAutoFit/>
          </a:bodyPr>
          <a:lstStyle/>
          <a:p>
            <a:r>
              <a:rPr lang="en-US" sz="1200" dirty="0">
                <a:latin typeface="Century Gothic" panose="020B0502020202020204" pitchFamily="34" charset="0"/>
              </a:rPr>
              <a:t>Is there anything you’d like me to know about your child?</a:t>
            </a:r>
          </a:p>
        </p:txBody>
      </p:sp>
      <p:sp>
        <p:nvSpPr>
          <p:cNvPr id="22" name="Rectangle 21"/>
          <p:cNvSpPr/>
          <p:nvPr/>
        </p:nvSpPr>
        <p:spPr>
          <a:xfrm>
            <a:off x="313899" y="8741588"/>
            <a:ext cx="7144602" cy="1068766"/>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1647971" y="4547471"/>
            <a:ext cx="5554640" cy="477054"/>
          </a:xfrm>
          <a:prstGeom prst="rect">
            <a:avLst/>
          </a:prstGeom>
          <a:noFill/>
        </p:spPr>
        <p:txBody>
          <a:bodyPr wrap="square" rtlCol="0">
            <a:spAutoFit/>
          </a:bodyPr>
          <a:lstStyle/>
          <a:p>
            <a:pPr algn="ctr"/>
            <a:r>
              <a:rPr lang="en-US" sz="2500" b="1" dirty="0">
                <a:latin typeface="Century Gothic" panose="020B0502020202020204" pitchFamily="34" charset="0"/>
              </a:rPr>
              <a:t>Late Work</a:t>
            </a:r>
          </a:p>
        </p:txBody>
      </p:sp>
      <p:sp>
        <p:nvSpPr>
          <p:cNvPr id="24" name="Rectangle 23"/>
          <p:cNvSpPr/>
          <p:nvPr/>
        </p:nvSpPr>
        <p:spPr>
          <a:xfrm>
            <a:off x="313899" y="4992642"/>
            <a:ext cx="7144602" cy="1686170"/>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r>
              <a:rPr lang="en-US" sz="1400" dirty="0"/>
              <a:t>Late work is defined as assignments submitted after the deadline, excluding work submitted late due to absence. Students should submit assignments on time. Multiple incidents of late work may result in a meeting to improve work habits through an academic contract. For grades 6-12, scores may be reduced by 5% per school day, up to a maximum reduction of 25%. Late work after the fifth school day will only be accepted at the teacher’s discretion. Academic success must complete work on time. If scores are reduced for late work, it must be noted in the gradebook. Refer to the teacher’s course syllabus for specific late work procedures.</a:t>
            </a:r>
          </a:p>
        </p:txBody>
      </p:sp>
      <p:sp>
        <p:nvSpPr>
          <p:cNvPr id="19" name="TextBox 18"/>
          <p:cNvSpPr txBox="1"/>
          <p:nvPr/>
        </p:nvSpPr>
        <p:spPr>
          <a:xfrm>
            <a:off x="2551924" y="9874030"/>
            <a:ext cx="2688609" cy="215444"/>
          </a:xfrm>
          <a:prstGeom prst="rect">
            <a:avLst/>
          </a:prstGeom>
          <a:noFill/>
        </p:spPr>
        <p:txBody>
          <a:bodyPr wrap="square" rtlCol="0">
            <a:spAutoFit/>
          </a:bodyPr>
          <a:lstStyle/>
          <a:p>
            <a:pPr algn="ctr"/>
            <a:r>
              <a:rPr lang="en-US" sz="800" dirty="0">
                <a:latin typeface="Century Gothic" panose="020B0502020202020204" pitchFamily="34" charset="0"/>
                <a:ea typeface="AGCanYouNot" panose="02000603000000000000" pitchFamily="2" charset="0"/>
              </a:rPr>
              <a:t> </a:t>
            </a:r>
            <a:r>
              <a:rPr lang="en-US" sz="800" dirty="0">
                <a:latin typeface="Century Gothic" panose="020B0502020202020204" pitchFamily="34" charset="0"/>
                <a:ea typeface="AGCanYouNot" panose="02000603000000000000" pitchFamily="2" charset="0"/>
                <a:cs typeface="Times New Roman" panose="02020603050405020304" pitchFamily="18" charset="0"/>
              </a:rPr>
              <a:t>© </a:t>
            </a:r>
            <a:r>
              <a:rPr lang="en-US" sz="800" dirty="0">
                <a:latin typeface="Century Gothic" panose="020B0502020202020204" pitchFamily="34" charset="0"/>
                <a:ea typeface="AGCanYouNot" panose="02000603000000000000" pitchFamily="2" charset="0"/>
              </a:rPr>
              <a:t>Kristin Micklewright 2019</a:t>
            </a:r>
          </a:p>
        </p:txBody>
      </p:sp>
    </p:spTree>
    <p:extLst>
      <p:ext uri="{BB962C8B-B14F-4D97-AF65-F5344CB8AC3E}">
        <p14:creationId xmlns:p14="http://schemas.microsoft.com/office/powerpoint/2010/main" val="10226073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5386</TotalTime>
  <Words>524</Words>
  <Application>Microsoft Office PowerPoint</Application>
  <PresentationFormat>Custom</PresentationFormat>
  <Paragraphs>40</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 Light</vt:lpstr>
      <vt:lpstr>Century Gothic</vt:lpstr>
      <vt:lpstr>Calibri</vt:lpstr>
      <vt:lpstr>Inter</vt:lpstr>
      <vt:lpstr>Office Theme</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 Micklewright</dc:creator>
  <cp:lastModifiedBy>Thrift, Kyle</cp:lastModifiedBy>
  <cp:revision>32</cp:revision>
  <dcterms:created xsi:type="dcterms:W3CDTF">2019-06-02T18:13:12Z</dcterms:created>
  <dcterms:modified xsi:type="dcterms:W3CDTF">2024-07-31T14:19:16Z</dcterms:modified>
</cp:coreProperties>
</file>